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2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59" r:id="rId3"/>
    <p:sldId id="287" r:id="rId4"/>
    <p:sldId id="261" r:id="rId5"/>
    <p:sldId id="273" r:id="rId6"/>
    <p:sldId id="279" r:id="rId7"/>
    <p:sldId id="278" r:id="rId8"/>
    <p:sldId id="271" r:id="rId9"/>
    <p:sldId id="272" r:id="rId10"/>
    <p:sldId id="286" r:id="rId11"/>
    <p:sldId id="274" r:id="rId12"/>
    <p:sldId id="275" r:id="rId13"/>
    <p:sldId id="280" r:id="rId14"/>
    <p:sldId id="281" r:id="rId15"/>
    <p:sldId id="282" r:id="rId16"/>
    <p:sldId id="283" r:id="rId17"/>
    <p:sldId id="285" r:id="rId18"/>
    <p:sldId id="284" r:id="rId19"/>
    <p:sldId id="288" r:id="rId20"/>
    <p:sldId id="263" r:id="rId21"/>
  </p:sldIdLst>
  <p:sldSz cx="24384000" cy="1574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Helvetica Neue" panose="020B0604020202020204" charset="0"/>
      <p:regular r:id="rId27"/>
      <p:bold r:id="rId28"/>
      <p:italic r:id="rId29"/>
      <p:boldItalic r:id="rId30"/>
    </p:embeddedFont>
    <p:embeddedFont>
      <p:font typeface="Helvetica Neue Light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96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1116" y="66"/>
      </p:cViewPr>
      <p:guideLst>
        <p:guide orient="horz" pos="496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../embeddings/oleObject1.bin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../embeddings/oleObject2.bin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v>Trabajo real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Lit>
              <c:ptCount val="2"/>
              <c:pt idx="0">
                <c:v>Brian Moya</c:v>
              </c:pt>
              <c:pt idx="1">
                <c:v>Luis Quiroga</c:v>
              </c:pt>
            </c:strLit>
          </c:cat>
          <c:val>
            <c:numLit>
              <c:formatCode>#,##0_ "horas"</c:formatCode>
              <c:ptCount val="2"/>
              <c:pt idx="0">
                <c:v>5816.0000139396616</c:v>
              </c:pt>
              <c:pt idx="1">
                <c:v>7672</c:v>
              </c:pt>
            </c:numLit>
          </c:val>
          <c:extLst>
            <c:ext xmlns:c16="http://schemas.microsoft.com/office/drawing/2014/chart" uri="{C3380CC4-5D6E-409C-BE32-E72D297353CC}">
              <c16:uniqueId val="{00000000-018F-40D4-A9ED-F8DE9CE8CF1B}"/>
            </c:ext>
          </c:extLst>
        </c:ser>
        <c:ser>
          <c:idx val="1"/>
          <c:order val="1"/>
          <c:tx>
            <c:v>Trabajo restante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Lit>
              <c:ptCount val="2"/>
              <c:pt idx="0">
                <c:v>Brian Moya</c:v>
              </c:pt>
              <c:pt idx="1">
                <c:v>Luis Quiroga</c:v>
              </c:pt>
            </c:strLit>
          </c:cat>
          <c:val>
            <c:numLit>
              <c:formatCode>#,##0_ "horas"</c:formatCode>
              <c:ptCount val="2"/>
              <c:pt idx="0">
                <c:v>13636</c:v>
              </c:pt>
              <c:pt idx="1">
                <c:v>13876</c:v>
              </c:pt>
            </c:numLit>
          </c:val>
          <c:extLst>
            <c:ext xmlns:c16="http://schemas.microsoft.com/office/drawing/2014/chart" uri="{C3380CC4-5D6E-409C-BE32-E72D297353CC}">
              <c16:uniqueId val="{00000001-018F-40D4-A9ED-F8DE9CE8CF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-208527952"/>
        <c:axId val="-208525232"/>
      </c:barChart>
      <c:catAx>
        <c:axId val="-2085279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Nombre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-208525232"/>
        <c:crosses val="autoZero"/>
        <c:auto val="1"/>
        <c:lblAlgn val="ctr"/>
        <c:lblOffset val="100"/>
        <c:noMultiLvlLbl val="0"/>
      </c:catAx>
      <c:valAx>
        <c:axId val="-208525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Hora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#,##0_ &quot;horas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-208527952"/>
        <c:crosses val="autoZero"/>
        <c:crossBetween val="between"/>
      </c:valAx>
      <c:spPr>
        <a:noFill/>
        <a:ln>
          <a:noFill/>
        </a:ln>
        <a:effectLst/>
      </c:spPr>
      <c:extLst/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s-CO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Tasa estándar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Lit>
              <c:ptCount val="2"/>
              <c:pt idx="0">
                <c:v>Brian Moya</c:v>
              </c:pt>
              <c:pt idx="1">
                <c:v>Luis Quiroga</c:v>
              </c:pt>
            </c:strLit>
          </c:cat>
          <c:val>
            <c:numLit>
              <c:formatCode>General</c:formatCode>
              <c:ptCount val="2"/>
              <c:pt idx="0">
                <c:v>5000</c:v>
              </c:pt>
              <c:pt idx="1">
                <c:v>5000</c:v>
              </c:pt>
            </c:numLit>
          </c:val>
          <c:extLst>
            <c:ext xmlns:c16="http://schemas.microsoft.com/office/drawing/2014/chart" uri="{C3380CC4-5D6E-409C-BE32-E72D297353CC}">
              <c16:uniqueId val="{00000000-5F8C-4323-ADC5-C772D87BC54F}"/>
            </c:ext>
          </c:extLst>
        </c:ser>
        <c:ser>
          <c:idx val="1"/>
          <c:order val="1"/>
          <c:tx>
            <c:v>Tasa horas extra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Lit>
              <c:ptCount val="2"/>
              <c:pt idx="0">
                <c:v>Brian Moya</c:v>
              </c:pt>
              <c:pt idx="1">
                <c:v>Luis Quiroga</c:v>
              </c:pt>
            </c:strLit>
          </c:cat>
          <c:val>
            <c:numLit>
              <c:formatCode>General</c:formatCode>
              <c:ptCount val="2"/>
              <c:pt idx="0">
                <c:v>6000</c:v>
              </c:pt>
              <c:pt idx="1">
                <c:v>6000</c:v>
              </c:pt>
            </c:numLit>
          </c:val>
          <c:extLst>
            <c:ext xmlns:c16="http://schemas.microsoft.com/office/drawing/2014/chart" uri="{C3380CC4-5D6E-409C-BE32-E72D297353CC}">
              <c16:uniqueId val="{00000001-5F8C-4323-ADC5-C772D87BC5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8526864"/>
        <c:axId val="-208534480"/>
      </c:barChart>
      <c:catAx>
        <c:axId val="-2085268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Nombre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-208534480"/>
        <c:crosses val="autoZero"/>
        <c:auto val="1"/>
        <c:lblAlgn val="ctr"/>
        <c:lblOffset val="100"/>
        <c:noMultiLvlLbl val="0"/>
      </c:catAx>
      <c:valAx>
        <c:axId val="-208534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Precio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-208526864"/>
        <c:crosses val="autoZero"/>
        <c:crossBetween val="between"/>
      </c:valAx>
      <c:spPr>
        <a:noFill/>
        <a:ln>
          <a:noFill/>
        </a:ln>
        <a:effectLst/>
      </c:spPr>
      <c:extLst/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s-CO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v>Trabajo real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Lit>
              <c:ptCount val="2"/>
              <c:pt idx="0">
                <c:v>Encuesta</c:v>
              </c:pt>
              <c:pt idx="1">
                <c:v>Computador</c:v>
              </c:pt>
            </c:strLit>
          </c:cat>
          <c:val>
            <c:numLit>
              <c:formatCode>#,##0_ "horas"</c:formatCode>
              <c:ptCount val="2"/>
              <c:pt idx="0">
                <c:v>5</c:v>
              </c:pt>
              <c:pt idx="1">
                <c:v>38.552907979008225</c:v>
              </c:pt>
            </c:numLit>
          </c:val>
          <c:extLst>
            <c:ext xmlns:c16="http://schemas.microsoft.com/office/drawing/2014/chart" uri="{C3380CC4-5D6E-409C-BE32-E72D297353CC}">
              <c16:uniqueId val="{00000000-4049-4B1C-BF70-BAABBA634EF2}"/>
            </c:ext>
          </c:extLst>
        </c:ser>
        <c:ser>
          <c:idx val="1"/>
          <c:order val="1"/>
          <c:tx>
            <c:v>Trabajo restante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Lit>
              <c:ptCount val="2"/>
              <c:pt idx="0">
                <c:v>Encuesta</c:v>
              </c:pt>
              <c:pt idx="1">
                <c:v>Computador</c:v>
              </c:pt>
            </c:strLit>
          </c:cat>
          <c:val>
            <c:numLit>
              <c:formatCode>#,##0_ "horas"</c:formatCode>
              <c:ptCount val="2"/>
              <c:pt idx="0">
                <c:v>0</c:v>
              </c:pt>
              <c:pt idx="1">
                <c:v>19.447092020991779</c:v>
              </c:pt>
            </c:numLit>
          </c:val>
          <c:extLst>
            <c:ext xmlns:c16="http://schemas.microsoft.com/office/drawing/2014/chart" uri="{C3380CC4-5D6E-409C-BE32-E72D297353CC}">
              <c16:uniqueId val="{00000001-4049-4B1C-BF70-BAABBA634E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-208521968"/>
        <c:axId val="-208528496"/>
      </c:barChart>
      <c:catAx>
        <c:axId val="-2085219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Nombre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-208528496"/>
        <c:crosses val="autoZero"/>
        <c:auto val="1"/>
        <c:lblAlgn val="ctr"/>
        <c:lblOffset val="100"/>
        <c:noMultiLvlLbl val="0"/>
      </c:catAx>
      <c:valAx>
        <c:axId val="-208528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Hora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#,##0_ &quot;horas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-208521968"/>
        <c:crosses val="autoZero"/>
        <c:crossBetween val="between"/>
      </c:valAx>
      <c:spPr>
        <a:noFill/>
        <a:ln>
          <a:noFill/>
        </a:ln>
        <a:effectLst/>
      </c:spPr>
      <c:extLst/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s-CO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Tasa estándar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Lit>
              <c:ptCount val="2"/>
              <c:pt idx="0">
                <c:v>Encuesta</c:v>
              </c:pt>
              <c:pt idx="1">
                <c:v>Computador</c:v>
              </c:pt>
            </c:strLit>
          </c:cat>
          <c:val>
            <c:numLit>
              <c:formatCode>General</c:formatCode>
              <c:ptCount val="2"/>
              <c:pt idx="0">
                <c:v>800</c:v>
              </c:pt>
              <c:pt idx="1">
                <c:v>2000</c:v>
              </c:pt>
            </c:numLit>
          </c:val>
          <c:extLst>
            <c:ext xmlns:c16="http://schemas.microsoft.com/office/drawing/2014/chart" uri="{C3380CC4-5D6E-409C-BE32-E72D297353CC}">
              <c16:uniqueId val="{00000000-37AE-47CF-A08A-80E7244C2799}"/>
            </c:ext>
          </c:extLst>
        </c:ser>
        <c:ser>
          <c:idx val="1"/>
          <c:order val="1"/>
          <c:tx>
            <c:v>Costo por uso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Lit>
              <c:ptCount val="2"/>
              <c:pt idx="0">
                <c:v>Encuesta</c:v>
              </c:pt>
              <c:pt idx="1">
                <c:v>Computador</c:v>
              </c:pt>
            </c:strLit>
          </c:cat>
          <c:val>
            <c:numLit>
              <c:formatCode>\$\ #,##0.00</c:formatCode>
              <c:ptCount val="2"/>
              <c:pt idx="0">
                <c:v>2000</c:v>
              </c:pt>
              <c:pt idx="1">
                <c:v>7000</c:v>
              </c:pt>
            </c:numLit>
          </c:val>
          <c:extLst>
            <c:ext xmlns:c16="http://schemas.microsoft.com/office/drawing/2014/chart" uri="{C3380CC4-5D6E-409C-BE32-E72D297353CC}">
              <c16:uniqueId val="{00000001-37AE-47CF-A08A-80E7244C27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8533936"/>
        <c:axId val="-208524144"/>
      </c:barChart>
      <c:catAx>
        <c:axId val="-2085339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Nombre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-208524144"/>
        <c:crosses val="autoZero"/>
        <c:auto val="1"/>
        <c:lblAlgn val="ctr"/>
        <c:lblOffset val="100"/>
        <c:noMultiLvlLbl val="0"/>
      </c:catAx>
      <c:valAx>
        <c:axId val="-208524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Precio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-208533936"/>
        <c:crosses val="autoZero"/>
        <c:crossBetween val="between"/>
      </c:valAx>
      <c:spPr>
        <a:noFill/>
        <a:ln>
          <a:noFill/>
        </a:ln>
        <a:effectLst/>
      </c:spPr>
      <c:extLst/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s-CO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667733873812472"/>
          <c:y val="0.10326311441553077"/>
          <c:w val="0.78852134513937466"/>
          <c:h val="0.65885281997742851"/>
        </c:manualLayout>
      </c:layout>
      <c:barChart>
        <c:barDir val="col"/>
        <c:grouping val="stacked"/>
        <c:varyColors val="0"/>
        <c:ser>
          <c:idx val="0"/>
          <c:order val="0"/>
          <c:tx>
            <c:v>Costo real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Lit>
              <c:ptCount val="1"/>
              <c:pt idx="0">
                <c:v>PROYECTO API</c:v>
              </c:pt>
            </c:strLit>
          </c:cat>
          <c:val>
            <c:numLit>
              <c:formatCode>\$\ #,##0.00</c:formatCode>
              <c:ptCount val="1"/>
              <c:pt idx="0">
                <c:v>68010105.885656327</c:v>
              </c:pt>
            </c:numLit>
          </c:val>
          <c:extLst>
            <c:ext xmlns:c16="http://schemas.microsoft.com/office/drawing/2014/chart" uri="{C3380CC4-5D6E-409C-BE32-E72D297353CC}">
              <c16:uniqueId val="{00000000-7879-4299-8350-95E77781FE5E}"/>
            </c:ext>
          </c:extLst>
        </c:ser>
        <c:ser>
          <c:idx val="1"/>
          <c:order val="1"/>
          <c:tx>
            <c:v>Costo restante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Lit>
              <c:ptCount val="1"/>
              <c:pt idx="0">
                <c:v>PROYECTO API</c:v>
              </c:pt>
            </c:strLit>
          </c:cat>
          <c:val>
            <c:numLit>
              <c:formatCode>\$\ #,##0.00</c:formatCode>
              <c:ptCount val="1"/>
              <c:pt idx="0">
                <c:v>137674894.18404198</c:v>
              </c:pt>
            </c:numLit>
          </c:val>
          <c:extLst>
            <c:ext xmlns:c16="http://schemas.microsoft.com/office/drawing/2014/chart" uri="{C3380CC4-5D6E-409C-BE32-E72D297353CC}">
              <c16:uniqueId val="{00000001-7879-4299-8350-95E77781FE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overlap val="100"/>
        <c:axId val="-208530128"/>
        <c:axId val="-208521424"/>
      </c:barChart>
      <c:catAx>
        <c:axId val="-2085301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NOMBRE PROYECTO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-208521424"/>
        <c:crosses val="autoZero"/>
        <c:auto val="1"/>
        <c:lblAlgn val="ctr"/>
        <c:lblOffset val="100"/>
        <c:noMultiLvlLbl val="0"/>
      </c:catAx>
      <c:valAx>
        <c:axId val="-208521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PRECIO</a:t>
                </a:r>
              </a:p>
            </c:rich>
          </c:tx>
          <c:layout>
            <c:manualLayout>
              <c:xMode val="edge"/>
              <c:yMode val="edge"/>
              <c:x val="1.2003503893587978E-2"/>
              <c:y val="0.3578393629830119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\$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-208530128"/>
        <c:crosses val="autoZero"/>
        <c:crossBetween val="between"/>
      </c:valAx>
      <c:spPr>
        <a:noFill/>
        <a:ln>
          <a:noFill/>
        </a:ln>
        <a:effectLst/>
      </c:spPr>
      <c:extLst/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s-CO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v>Costo</c:v>
          </c:tx>
          <c:spPr>
            <a:effectLst/>
          </c:spPr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42A-44BE-8D0E-3BB02C3BFAE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42A-44BE-8D0E-3BB02C3BFAE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42A-44BE-8D0E-3BB02C3BFAEF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DD2F2C36-10A7-4F8B-A301-B781005870D2}" type="CATEGORYNAME">
                      <a:rPr lang="en-US"/>
                      <a:pPr/>
                      <a:t>[NOMBRE DE CATEGORÍA]</a:t>
                    </a:fld>
                    <a:r>
                      <a:rPr lang="en-US" baseline="0"/>
                      <a:t>; </a:t>
                    </a:r>
                  </a:p>
                  <a:p>
                    <a:fld id="{4DE737F4-884E-4480-8C23-D81EC6F6E513}" type="VALUE">
                      <a:rPr lang="en-US" baseline="0"/>
                      <a:pPr/>
                      <a:t>[VALOR]</a:t>
                    </a:fld>
                    <a:endParaRPr lang="es-CO"/>
                  </a:p>
                </c:rich>
              </c:tx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42A-44BE-8D0E-3BB02C3BFAE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EA186ACF-879D-43F9-B5CA-8B20F1D8594A}" type="CATEGORYNAME">
                      <a:rPr lang="en-US"/>
                      <a:pPr/>
                      <a:t>[NOMBRE DE CATEGORÍA]</a:t>
                    </a:fld>
                    <a:r>
                      <a:rPr lang="en-US" baseline="0"/>
                      <a:t>; </a:t>
                    </a:r>
                  </a:p>
                  <a:p>
                    <a:fld id="{4FCE5C61-9059-40F0-A529-F8AB7570F4B0}" type="VALUE">
                      <a:rPr lang="en-US" baseline="0"/>
                      <a:pPr/>
                      <a:t>[VALOR]</a:t>
                    </a:fld>
                    <a:endParaRPr lang="es-CO"/>
                  </a:p>
                </c:rich>
              </c:tx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B42A-44BE-8D0E-3BB02C3BFA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Lit>
              <c:ptCount val="3"/>
              <c:pt idx="0">
                <c:v>Estado: Completada</c:v>
              </c:pt>
              <c:pt idx="1">
                <c:v>Estado: Retrasada</c:v>
              </c:pt>
              <c:pt idx="2">
                <c:v>Estado: Tarea futura</c:v>
              </c:pt>
            </c:strLit>
          </c:cat>
          <c:val>
            <c:numLit>
              <c:formatCode>\$\ #,##0.00</c:formatCode>
              <c:ptCount val="3"/>
              <c:pt idx="0">
                <c:v>41015000.069698311</c:v>
              </c:pt>
              <c:pt idx="1">
                <c:v>22695000</c:v>
              </c:pt>
              <c:pt idx="2">
                <c:v>141975000</c:v>
              </c:pt>
            </c:numLit>
          </c:val>
          <c:extLst>
            <c:ext xmlns:c16="http://schemas.microsoft.com/office/drawing/2014/chart" uri="{C3380CC4-5D6E-409C-BE32-E72D297353CC}">
              <c16:uniqueId val="{00000006-B42A-44BE-8D0E-3BB02C3BFAE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solidFill>
          <a:schemeClr val="bg1"/>
        </a:solidFill>
        <a:ln>
          <a:noFill/>
        </a:ln>
        <a:effectLst/>
      </c:spPr>
      <c:extLst/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prstDash val="solid"/>
      <a:round/>
    </a:ln>
    <a:effectLst/>
  </c:spPr>
  <c:txPr>
    <a:bodyPr/>
    <a:lstStyle/>
    <a:p>
      <a:pPr>
        <a:defRPr sz="2800"/>
      </a:pPr>
      <a:endParaRPr lang="es-C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tint val="60000"/>
  </cs:variation>
  <cs:variation>
    <a:shade val="60000"/>
  </cs:variation>
  <cs:variation>
    <a:tint val="80000"/>
  </cs:variation>
  <cs:variation>
    <a:shade val="80000"/>
  </cs:variation>
  <cs:variation>
    <a:tint val="50000"/>
  </cs:variation>
  <cs:variation>
    <a:shade val="50000"/>
  </cs:variation>
  <cs:variation>
    <a:tint val="70000"/>
  </cs:variation>
  <cs:variation>
    <a:shade val="7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tint val="60000"/>
  </cs:variation>
  <cs:variation>
    <a:shade val="60000"/>
  </cs:variation>
  <cs:variation>
    <a:tint val="80000"/>
  </cs:variation>
  <cs:variation>
    <a:shade val="80000"/>
  </cs:variation>
  <cs:variation>
    <a:tint val="50000"/>
  </cs:variation>
  <cs:variation>
    <a:shade val="50000"/>
  </cs:variation>
  <cs:variation>
    <a:tint val="70000"/>
  </cs:variation>
  <cs:variation>
    <a:shade val="7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tint val="60000"/>
  </cs:variation>
  <cs:variation>
    <a:shade val="60000"/>
  </cs:variation>
  <cs:variation>
    <a:tint val="80000"/>
  </cs:variation>
  <cs:variation>
    <a:shade val="80000"/>
  </cs:variation>
  <cs:variation>
    <a:tint val="50000"/>
  </cs:variation>
  <cs:variation>
    <a:shade val="50000"/>
  </cs:variation>
  <cs:variation>
    <a:tint val="70000"/>
  </cs:variation>
  <cs:variation>
    <a:shade val="7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tint val="60000"/>
  </cs:variation>
  <cs:variation>
    <a:shade val="60000"/>
  </cs:variation>
  <cs:variation>
    <a:tint val="80000"/>
  </cs:variation>
  <cs:variation>
    <a:shade val="80000"/>
  </cs:variation>
  <cs:variation>
    <a:tint val="50000"/>
  </cs:variation>
  <cs:variation>
    <a:shade val="50000"/>
  </cs:variation>
  <cs:variation>
    <a:tint val="70000"/>
  </cs:variation>
  <cs:variation>
    <a:shade val="7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900"/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40" b="0" kern="16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900"/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40" b="0" kern="16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900"/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40" b="0" kern="16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900"/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40" b="0" kern="16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101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8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2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1322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23374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8665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9635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8184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61462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3252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6794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5173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01763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3626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8428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" name="Google Shape;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60230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7716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6987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3187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1195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5573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9872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607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0826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subtítulo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4833937" y="3319859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4833937" y="8088312"/>
            <a:ext cx="14716126" cy="1589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">
  <p:cSld name="Cita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4833937" y="9963546"/>
            <a:ext cx="14716126" cy="67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sz="3600" i="1"/>
            </a:lvl1pPr>
            <a:lvl2pPr marL="914400" lvl="1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2"/>
          </p:nvPr>
        </p:nvSpPr>
        <p:spPr>
          <a:xfrm>
            <a:off x="4833937" y="7035456"/>
            <a:ext cx="14716126" cy="936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">
  <p:cSld name="F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>
            <a:spLocks noGrp="1"/>
          </p:cNvSpPr>
          <p:nvPr>
            <p:ph type="pic" idx="2"/>
          </p:nvPr>
        </p:nvSpPr>
        <p:spPr>
          <a:xfrm>
            <a:off x="3048000" y="1016000"/>
            <a:ext cx="18288001" cy="13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>
  <p:cSld name="En blanco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 (horizontal)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>
            <a:spLocks noGrp="1"/>
          </p:cNvSpPr>
          <p:nvPr>
            <p:ph type="pic" idx="2"/>
          </p:nvPr>
        </p:nvSpPr>
        <p:spPr>
          <a:xfrm>
            <a:off x="5325070" y="1962546"/>
            <a:ext cx="13722210" cy="8304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833937" y="10463609"/>
            <a:ext cx="14716126" cy="2000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4833937" y="12481718"/>
            <a:ext cx="14716126" cy="1589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(centro)">
  <p:cSld name="Título (centro)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4833937" y="5552281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 (vertical)">
  <p:cSld name="Foto (vertical)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>
            <a:spLocks noGrp="1"/>
          </p:cNvSpPr>
          <p:nvPr>
            <p:ph type="pic" idx="2"/>
          </p:nvPr>
        </p:nvSpPr>
        <p:spPr>
          <a:xfrm>
            <a:off x="12495609" y="1914481"/>
            <a:ext cx="7500939" cy="11555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387453" y="1908968"/>
            <a:ext cx="7500938" cy="5607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Helvetica Neue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387453" y="7659687"/>
            <a:ext cx="7500938" cy="578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(arriba)">
  <p:cSld name="Título (arriba)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4387453" y="1373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viñetas">
  <p:cSld name="Título y viñeta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4387453" y="1373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4387453" y="4659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marL="457200" lvl="0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1pPr>
            <a:lvl2pPr marL="914400" lvl="1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, viñetas y foto">
  <p:cSld name="Título, viñetas y fo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>
            <a:spLocks noGrp="1"/>
          </p:cNvSpPr>
          <p:nvPr>
            <p:ph type="pic" idx="2"/>
          </p:nvPr>
        </p:nvSpPr>
        <p:spPr>
          <a:xfrm>
            <a:off x="12495609" y="4659312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387453" y="1373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1"/>
          </p:nvPr>
        </p:nvSpPr>
        <p:spPr>
          <a:xfrm>
            <a:off x="4387453" y="4659312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marL="457200" lvl="0" indent="-615315" algn="l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>
                <a:srgbClr val="FFFFFF"/>
              </a:buClr>
              <a:buSzPts val="6090"/>
              <a:buFont typeface="Helvetica Neue"/>
              <a:buChar char="•"/>
              <a:defRPr sz="4200"/>
            </a:lvl1pPr>
            <a:lvl2pPr marL="914400" lvl="1" indent="-615315" algn="l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>
                <a:srgbClr val="FFFFFF"/>
              </a:buClr>
              <a:buSzPts val="6090"/>
              <a:buFont typeface="Helvetica Neue"/>
              <a:buChar char="•"/>
              <a:defRPr sz="4200"/>
            </a:lvl2pPr>
            <a:lvl3pPr marL="1371600" lvl="2" indent="-615315" algn="l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>
                <a:srgbClr val="FFFFFF"/>
              </a:buClr>
              <a:buSzPts val="6090"/>
              <a:buFont typeface="Helvetica Neue"/>
              <a:buChar char="•"/>
              <a:defRPr sz="4200"/>
            </a:lvl3pPr>
            <a:lvl4pPr marL="1828800" lvl="3" indent="-615314" algn="l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>
                <a:srgbClr val="FFFFFF"/>
              </a:buClr>
              <a:buSzPts val="6090"/>
              <a:buFont typeface="Helvetica Neue"/>
              <a:buChar char="•"/>
              <a:defRPr sz="4200"/>
            </a:lvl4pPr>
            <a:lvl5pPr marL="2286000" lvl="4" indent="-615314" algn="l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>
                <a:srgbClr val="FFFFFF"/>
              </a:buClr>
              <a:buSzPts val="6090"/>
              <a:buFont typeface="Helvetica Neue"/>
              <a:buChar char="•"/>
              <a:defRPr sz="4200"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ñetas">
  <p:cSld name="Viñeta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body" idx="1"/>
          </p:nvPr>
        </p:nvSpPr>
        <p:spPr>
          <a:xfrm>
            <a:off x="4387453" y="2801937"/>
            <a:ext cx="15609095" cy="10144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marL="457200" lvl="0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1pPr>
            <a:lvl2pPr marL="914400" lvl="1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fotos">
  <p:cSld name="3 foto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>
            <a:spLocks noGrp="1"/>
          </p:cNvSpPr>
          <p:nvPr>
            <p:ph type="pic" idx="2"/>
          </p:nvPr>
        </p:nvSpPr>
        <p:spPr>
          <a:xfrm>
            <a:off x="12513468" y="7999015"/>
            <a:ext cx="7500939" cy="548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43" name="Google Shape;43;p10"/>
          <p:cNvSpPr>
            <a:spLocks noGrp="1"/>
          </p:cNvSpPr>
          <p:nvPr>
            <p:ph type="pic" idx="3"/>
          </p:nvPr>
        </p:nvSpPr>
        <p:spPr>
          <a:xfrm>
            <a:off x="12513468" y="1908968"/>
            <a:ext cx="7500939" cy="548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44" name="Google Shape;44;p10"/>
          <p:cNvSpPr>
            <a:spLocks noGrp="1"/>
          </p:cNvSpPr>
          <p:nvPr>
            <p:ph type="pic" idx="4"/>
          </p:nvPr>
        </p:nvSpPr>
        <p:spPr>
          <a:xfrm>
            <a:off x="4387453" y="1908968"/>
            <a:ext cx="7500938" cy="11572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4387453" y="2801937"/>
            <a:ext cx="15609095" cy="10144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marL="457200" marR="0" lvl="0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387453" y="1373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github.com/Proyecto-API/Proyecto-API/blob/Entregables-propuestos/Diagrama%20de%20Distribuci%C3%B2n%20-%20La%20Molienda.jpg" TargetMode="Externa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openxmlformats.org/officeDocument/2006/relationships/hyperlink" Target="https://github.com/Proyecto-API/Proyecto-API/blob/Entregables-propuestos/Diagrama%20de%20Gantt%20Project%20-%20Proyecto%20API.mpp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.xml"/><Relationship Id="rId5" Type="http://schemas.openxmlformats.org/officeDocument/2006/relationships/image" Target="../media/image2.png"/><Relationship Id="rId4" Type="http://schemas.openxmlformats.org/officeDocument/2006/relationships/hyperlink" Target="https://github.com/Proyecto-API/Proyecto-API/blob/Entregables-propuestos/Informe%20Recursos%20Humanos.docx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Proyecto-API/Proyecto-API/blob/Entregables-propuestos/Informe%20Recursos%20Humanos.docx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3.xml"/><Relationship Id="rId5" Type="http://schemas.openxmlformats.org/officeDocument/2006/relationships/image" Target="../media/image2.png"/><Relationship Id="rId4" Type="http://schemas.openxmlformats.org/officeDocument/2006/relationships/hyperlink" Target="https://github.com/Proyecto-API/Proyecto-API/blob/Entregables-propuestos/Informe%20Recursos%20Tecnol%C3%B3gicos.docx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Proyecto-API/Proyecto-API/blob/Entregables-propuestos/Informe%20Recursos%20Tecnol%C3%B3gicos.docx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5.xml"/><Relationship Id="rId5" Type="http://schemas.openxmlformats.org/officeDocument/2006/relationships/image" Target="../media/image2.png"/><Relationship Id="rId4" Type="http://schemas.openxmlformats.org/officeDocument/2006/relationships/hyperlink" Target="https://github.com/Proyecto-API/Proyecto-API/blob/Entregables-propuestos/Informe%20de%20Costos%20del%20Proyecto.docx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Proyecto-API/Proyecto-API/blob/Entregables-propuestos/Informe%20de%20Costos%20del%20Proyecto.docx" TargetMode="External"/><Relationship Id="rId5" Type="http://schemas.openxmlformats.org/officeDocument/2006/relationships/chart" Target="../charts/chart6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Proyecto-API/Proyecto-API/blob/Entregables-propuestos/Informe%20de%20Costos%20del%20Proyecto.docx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4.png"/><Relationship Id="rId7" Type="http://schemas.openxmlformats.org/officeDocument/2006/relationships/slide" Target="slide8.xml"/><Relationship Id="rId12" Type="http://schemas.openxmlformats.org/officeDocument/2006/relationships/slide" Target="slide1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.xml"/><Relationship Id="rId11" Type="http://schemas.openxmlformats.org/officeDocument/2006/relationships/slide" Target="slide12.xml"/><Relationship Id="rId5" Type="http://schemas.openxmlformats.org/officeDocument/2006/relationships/slide" Target="slide4.xml"/><Relationship Id="rId10" Type="http://schemas.openxmlformats.org/officeDocument/2006/relationships/slide" Target="slide11.xml"/><Relationship Id="rId4" Type="http://schemas.openxmlformats.org/officeDocument/2006/relationships/image" Target="../media/image2.png"/><Relationship Id="rId9" Type="http://schemas.openxmlformats.org/officeDocument/2006/relationships/slide" Target="slide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github.com/Proyecto-API/Proyecto-API/blob/Entregables-propuestos/Diagrama%20de%20Clases%20en%203NF%20-%20Proyecto%20API.jpg" TargetMode="Externa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royecto-API/Proyecto-API/blob/Entregables-propuestos/API-Proyecto.zip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hyperlink" Target="https://github.com/Proyecto-API/Proyecto-API/blob/Entregables-propuestos/Mockups%20Proyecto%20API.zip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royecto-API/Proyecto-API/blob/Entregables-propuestos/API-Proyecto.zip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github.com/Proyecto-API/Proyecto-API/blob/Entregables-propuestos/Mockups%20Proyecto%20API.zi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royecto-API/Proyecto-API/blob/Entregables-propuestos/API-Proyecto.zip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github.com/Proyecto-API/Proyecto-API/blob/Entregables-propuestos/Mockups%20Proyecto%20API.zi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github.com/Proyecto-API/Proyecto-API/blob/Entregables-propuestos/Diagrama%20Relacional%20Notaci%C3%B3n%20Crow's%20Foot%203NF-%20Proyecto%20API.jpg" TargetMode="Externa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github.com/Proyecto-API/Proyecto-API/blob/Entregables-propuestos/Diagrama%20de%20Distribuci%C3%B2n%20-%20La%20Molienda.jpg" TargetMode="Externa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3781169" y="2224224"/>
            <a:ext cx="18138557" cy="3245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6575" marR="36575" lvl="0" indent="1219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160"/>
              <a:buFont typeface="Calibri"/>
              <a:buNone/>
            </a:pPr>
            <a:r>
              <a:rPr lang="es-ES" sz="8160" b="1" i="0" u="none" strike="noStrike" cap="none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Centro de Electricidad, Electrónica y Comunicaciones </a:t>
            </a:r>
            <a:endParaRPr lang="es-ES" dirty="0"/>
          </a:p>
          <a:p>
            <a:pPr marL="36575" marR="36575" lvl="0" indent="1219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160"/>
              <a:buFont typeface="Calibri"/>
              <a:buNone/>
            </a:pPr>
            <a:r>
              <a:rPr lang="es-ES" sz="8160" b="1" i="0" u="none" strike="noStrike" cap="none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Tercer y cuarto trimestre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1308" y="11472849"/>
            <a:ext cx="1712102" cy="17121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-1337943" y="79513"/>
            <a:ext cx="16029052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Control De Versiones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37722" y="3286674"/>
            <a:ext cx="16838658" cy="11326844"/>
          </a:xfrm>
          <a:prstGeom prst="rect">
            <a:avLst/>
          </a:prstGeom>
          <a:ln>
            <a:noFill/>
          </a:ln>
        </p:spPr>
      </p:pic>
      <p:sp>
        <p:nvSpPr>
          <p:cNvPr id="3" name="CuadroTexto 2">
            <a:hlinkClick r:id="rId5"/>
          </p:cNvPr>
          <p:cNvSpPr txBox="1"/>
          <p:nvPr/>
        </p:nvSpPr>
        <p:spPr>
          <a:xfrm>
            <a:off x="901213" y="14613518"/>
            <a:ext cx="5854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 de Versiones – GitHub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26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12692728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Diagrama</a:t>
            </a:r>
            <a:r>
              <a:rPr lang="en-US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de Gantt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CuadroTexto 2">
            <a:hlinkClick r:id="rId4"/>
          </p:cNvPr>
          <p:cNvSpPr txBox="1"/>
          <p:nvPr/>
        </p:nvSpPr>
        <p:spPr>
          <a:xfrm>
            <a:off x="901213" y="14613518"/>
            <a:ext cx="5383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Diagrama de Gantt–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2067" y="4824975"/>
            <a:ext cx="11233101" cy="612311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2067" y="10922686"/>
            <a:ext cx="11233101" cy="21526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25168" y="5468036"/>
            <a:ext cx="9979367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53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39" y="-114513"/>
            <a:ext cx="18698111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Informe de Recursos Humanos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CuadroTexto 2">
            <a:hlinkClick r:id="rId4"/>
          </p:cNvPr>
          <p:cNvSpPr txBox="1"/>
          <p:nvPr/>
        </p:nvSpPr>
        <p:spPr>
          <a:xfrm>
            <a:off x="901213" y="14613518"/>
            <a:ext cx="769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Informe de Recursos Humanos 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sp>
        <p:nvSpPr>
          <p:cNvPr id="6" name="Rectangle 1"/>
          <p:cNvSpPr/>
          <p:nvPr/>
        </p:nvSpPr>
        <p:spPr>
          <a:xfrm>
            <a:off x="1098925" y="4330120"/>
            <a:ext cx="768672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s-ES" sz="280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Estado de trabajo de todos los recursos de trabajo. 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901213" y="3881477"/>
            <a:ext cx="5549013" cy="57941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cap="all">
                <a:solidFill>
                  <a:srgbClr val="5B9BD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ESTADÍSTICAS DE RECURSOS</a:t>
            </a:r>
            <a:endParaRPr lang="es-ES" sz="44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9" name="Gráfico 8"/>
          <p:cNvGraphicFramePr/>
          <p:nvPr>
            <p:extLst>
              <p:ext uri="{D42A27DB-BD31-4B8C-83A1-F6EECF244321}">
                <p14:modId xmlns:p14="http://schemas.microsoft.com/office/powerpoint/2010/main" val="2468083370"/>
              </p:ext>
            </p:extLst>
          </p:nvPr>
        </p:nvGraphicFramePr>
        <p:xfrm>
          <a:off x="901212" y="4909534"/>
          <a:ext cx="8885339" cy="8089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0" name="Rectangle 1"/>
          <p:cNvSpPr/>
          <p:nvPr/>
        </p:nvSpPr>
        <p:spPr>
          <a:xfrm>
            <a:off x="11482719" y="4273926"/>
            <a:ext cx="601158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ES" sz="2800" dirty="0">
                <a:solidFill>
                  <a:srgbClr val="80808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Precio por horas estándar y horas extra.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11285007" y="3825283"/>
            <a:ext cx="5549013" cy="57941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r>
              <a:rPr lang="en-US" sz="2800" cap="all" dirty="0">
                <a:solidFill>
                  <a:srgbClr val="5B9BD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PRECIO TRABAJO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13" name="Gráfico 12"/>
          <p:cNvGraphicFramePr/>
          <p:nvPr>
            <p:extLst>
              <p:ext uri="{D42A27DB-BD31-4B8C-83A1-F6EECF244321}">
                <p14:modId xmlns:p14="http://schemas.microsoft.com/office/powerpoint/2010/main" val="2186339566"/>
              </p:ext>
            </p:extLst>
          </p:nvPr>
        </p:nvGraphicFramePr>
        <p:xfrm>
          <a:off x="11285005" y="4909534"/>
          <a:ext cx="9848509" cy="8089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714378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39" y="-114513"/>
            <a:ext cx="18698111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Informe de Recursos Humanos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sp>
        <p:nvSpPr>
          <p:cNvPr id="10" name="Rectangle 1"/>
          <p:cNvSpPr/>
          <p:nvPr/>
        </p:nvSpPr>
        <p:spPr>
          <a:xfrm>
            <a:off x="1889779" y="4799227"/>
            <a:ext cx="717536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ES" sz="2800" dirty="0">
                <a:solidFill>
                  <a:srgbClr val="80808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Resta trabajo para todos los recursos de trabajo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1692067" y="4350584"/>
            <a:ext cx="5549013" cy="57941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r>
              <a:rPr lang="en-US" sz="2800" cap="all" dirty="0">
                <a:solidFill>
                  <a:srgbClr val="5B9BD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ESTADO DE LOS RECURSOS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table"/>
          <p:cNvPicPr/>
          <p:nvPr/>
        </p:nvPicPr>
        <p:blipFill>
          <a:blip r:embed="rId5"/>
          <a:stretch>
            <a:fillRect/>
          </a:stretch>
        </p:blipFill>
        <p:spPr>
          <a:xfrm>
            <a:off x="1692067" y="6801684"/>
            <a:ext cx="20986492" cy="3700657"/>
          </a:xfrm>
          <a:prstGeom prst="rect">
            <a:avLst/>
          </a:prstGeom>
        </p:spPr>
      </p:pic>
      <p:sp>
        <p:nvSpPr>
          <p:cNvPr id="9" name="CuadroTexto 8">
            <a:hlinkClick r:id="rId6"/>
          </p:cNvPr>
          <p:cNvSpPr txBox="1"/>
          <p:nvPr/>
        </p:nvSpPr>
        <p:spPr>
          <a:xfrm>
            <a:off x="901213" y="14613518"/>
            <a:ext cx="769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Informe de Recursos Humanos 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203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39" y="-114513"/>
            <a:ext cx="20502199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Informe de Recursos Tecnológicos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CuadroTexto 2">
            <a:hlinkClick r:id="rId4"/>
          </p:cNvPr>
          <p:cNvSpPr txBox="1"/>
          <p:nvPr/>
        </p:nvSpPr>
        <p:spPr>
          <a:xfrm>
            <a:off x="901213" y="14613518"/>
            <a:ext cx="7843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Informes Recursos Tecnológicos–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sp>
        <p:nvSpPr>
          <p:cNvPr id="6" name="Rectangle 1"/>
          <p:cNvSpPr/>
          <p:nvPr/>
        </p:nvSpPr>
        <p:spPr>
          <a:xfrm>
            <a:off x="1098925" y="4330120"/>
            <a:ext cx="768672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s-ES" sz="280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Estado de trabajo de todos los recursos de trabajo. 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901213" y="3881477"/>
            <a:ext cx="5549013" cy="57941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cap="all">
                <a:solidFill>
                  <a:srgbClr val="5B9BD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ESTADÍSTICAS DE RECURSOS</a:t>
            </a:r>
            <a:endParaRPr lang="es-ES" sz="44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Rectangle 1"/>
          <p:cNvSpPr/>
          <p:nvPr/>
        </p:nvSpPr>
        <p:spPr>
          <a:xfrm>
            <a:off x="11482719" y="4273926"/>
            <a:ext cx="657904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ES" sz="2800" dirty="0">
                <a:solidFill>
                  <a:srgbClr val="80808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Precio de la tasa estándar y el costo por uso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11285007" y="3825283"/>
            <a:ext cx="5549013" cy="57941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r>
              <a:rPr lang="en-US" sz="2800" cap="all" dirty="0">
                <a:solidFill>
                  <a:srgbClr val="5B9BD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PRECIO TRABAJO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12" name="Gráfico 11"/>
          <p:cNvGraphicFramePr/>
          <p:nvPr>
            <p:extLst>
              <p:ext uri="{D42A27DB-BD31-4B8C-83A1-F6EECF244321}">
                <p14:modId xmlns:p14="http://schemas.microsoft.com/office/powerpoint/2010/main" val="4012032509"/>
              </p:ext>
            </p:extLst>
          </p:nvPr>
        </p:nvGraphicFramePr>
        <p:xfrm>
          <a:off x="1098925" y="4909534"/>
          <a:ext cx="8687626" cy="8089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Gráfico 13"/>
          <p:cNvGraphicFramePr/>
          <p:nvPr>
            <p:extLst>
              <p:ext uri="{D42A27DB-BD31-4B8C-83A1-F6EECF244321}">
                <p14:modId xmlns:p14="http://schemas.microsoft.com/office/powerpoint/2010/main" val="1346012699"/>
              </p:ext>
            </p:extLst>
          </p:nvPr>
        </p:nvGraphicFramePr>
        <p:xfrm>
          <a:off x="11285004" y="4909533"/>
          <a:ext cx="9848509" cy="8089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039968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39" y="-114513"/>
            <a:ext cx="20502199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Informe de Recursos Tecnológicos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sp>
        <p:nvSpPr>
          <p:cNvPr id="10" name="Rectangle 1"/>
          <p:cNvSpPr/>
          <p:nvPr/>
        </p:nvSpPr>
        <p:spPr>
          <a:xfrm>
            <a:off x="1889779" y="4799227"/>
            <a:ext cx="717536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ES" sz="2800" dirty="0">
                <a:solidFill>
                  <a:srgbClr val="80808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Resta trabajo para todos los recursos de trabajo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1692067" y="4350584"/>
            <a:ext cx="5549013" cy="57941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r>
              <a:rPr lang="en-US" sz="2800" cap="all" dirty="0">
                <a:solidFill>
                  <a:srgbClr val="5B9BD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ESTADO DE LOS RECURSOS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9" name="table"/>
          <p:cNvPicPr/>
          <p:nvPr/>
        </p:nvPicPr>
        <p:blipFill>
          <a:blip r:embed="rId5"/>
          <a:stretch>
            <a:fillRect/>
          </a:stretch>
        </p:blipFill>
        <p:spPr>
          <a:xfrm>
            <a:off x="1642639" y="6871940"/>
            <a:ext cx="20986492" cy="3700800"/>
          </a:xfrm>
          <a:prstGeom prst="rect">
            <a:avLst/>
          </a:prstGeom>
        </p:spPr>
      </p:pic>
      <p:sp>
        <p:nvSpPr>
          <p:cNvPr id="12" name="CuadroTexto 11">
            <a:hlinkClick r:id="rId6"/>
          </p:cNvPr>
          <p:cNvSpPr txBox="1"/>
          <p:nvPr/>
        </p:nvSpPr>
        <p:spPr>
          <a:xfrm>
            <a:off x="901213" y="14613518"/>
            <a:ext cx="7843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Informes Recursos Tecnológicos–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607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39" y="-114513"/>
            <a:ext cx="19192383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Informe de Costos del Proyecto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CuadroTexto 2">
            <a:hlinkClick r:id="rId4"/>
          </p:cNvPr>
          <p:cNvSpPr txBox="1"/>
          <p:nvPr/>
        </p:nvSpPr>
        <p:spPr>
          <a:xfrm>
            <a:off x="901213" y="14613518"/>
            <a:ext cx="7731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Informe de Costos del Proyecto–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sp>
        <p:nvSpPr>
          <p:cNvPr id="6" name="Rectangle 1"/>
          <p:cNvSpPr/>
          <p:nvPr/>
        </p:nvSpPr>
        <p:spPr>
          <a:xfrm>
            <a:off x="1098925" y="4330120"/>
            <a:ext cx="768672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s-ES" sz="280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Estado de trabajo de todos los recursos de trabajo. 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901213" y="3881477"/>
            <a:ext cx="5549013" cy="57941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cap="all">
                <a:solidFill>
                  <a:srgbClr val="5B9BD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ESTADÍSTICAS DE RECURSOS</a:t>
            </a:r>
            <a:endParaRPr lang="es-ES" sz="44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13" name="Gráfico 12"/>
          <p:cNvGraphicFramePr/>
          <p:nvPr>
            <p:extLst>
              <p:ext uri="{D42A27DB-BD31-4B8C-83A1-F6EECF244321}">
                <p14:modId xmlns:p14="http://schemas.microsoft.com/office/powerpoint/2010/main" val="1475094684"/>
              </p:ext>
            </p:extLst>
          </p:nvPr>
        </p:nvGraphicFramePr>
        <p:xfrm>
          <a:off x="1098923" y="4853340"/>
          <a:ext cx="18325899" cy="8145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512762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39" y="-114513"/>
            <a:ext cx="19192383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Informe de Costos del Proyecto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sp>
        <p:nvSpPr>
          <p:cNvPr id="6" name="Rectangle 1"/>
          <p:cNvSpPr/>
          <p:nvPr/>
        </p:nvSpPr>
        <p:spPr>
          <a:xfrm>
            <a:off x="1098925" y="4330120"/>
            <a:ext cx="1130309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ES" sz="2800" dirty="0">
                <a:solidFill>
                  <a:srgbClr val="80808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Cómo los costos están distribuidos entre las tareas en función de su estado. 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901213" y="3881477"/>
            <a:ext cx="5549013" cy="57941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r>
              <a:rPr lang="en-US" sz="2800" cap="all" dirty="0">
                <a:solidFill>
                  <a:srgbClr val="5B9BD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DISTRIBUCIÓN DE COSTOS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9" name="Gráfico 8"/>
          <p:cNvGraphicFramePr/>
          <p:nvPr>
            <p:extLst>
              <p:ext uri="{D42A27DB-BD31-4B8C-83A1-F6EECF244321}">
                <p14:modId xmlns:p14="http://schemas.microsoft.com/office/powerpoint/2010/main" val="36010875"/>
              </p:ext>
            </p:extLst>
          </p:nvPr>
        </p:nvGraphicFramePr>
        <p:xfrm>
          <a:off x="4525687" y="5315274"/>
          <a:ext cx="14899135" cy="76957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CuadroTexto 10">
            <a:hlinkClick r:id="rId6"/>
          </p:cNvPr>
          <p:cNvSpPr txBox="1"/>
          <p:nvPr/>
        </p:nvSpPr>
        <p:spPr>
          <a:xfrm>
            <a:off x="901213" y="14613518"/>
            <a:ext cx="7731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Informe de Costos del Proyecto–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201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19217096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Informe de Costos del Proyecto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sp>
        <p:nvSpPr>
          <p:cNvPr id="10" name="Rectangle 1"/>
          <p:cNvSpPr/>
          <p:nvPr/>
        </p:nvSpPr>
        <p:spPr>
          <a:xfrm>
            <a:off x="1889779" y="4799227"/>
            <a:ext cx="717536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ES" sz="2800" dirty="0">
                <a:solidFill>
                  <a:srgbClr val="80808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Resta trabajo para todos los recursos de trabajo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1692067" y="4350584"/>
            <a:ext cx="5549013" cy="57941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r>
              <a:rPr lang="en-US" sz="2800" cap="all" dirty="0">
                <a:solidFill>
                  <a:srgbClr val="5B9BD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ESTADO DE LOS RECURSOS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table"/>
          <p:cNvPicPr/>
          <p:nvPr/>
        </p:nvPicPr>
        <p:blipFill>
          <a:blip r:embed="rId5"/>
          <a:stretch>
            <a:fillRect/>
          </a:stretch>
        </p:blipFill>
        <p:spPr>
          <a:xfrm>
            <a:off x="1692067" y="7105027"/>
            <a:ext cx="20937064" cy="3052861"/>
          </a:xfrm>
          <a:prstGeom prst="rect">
            <a:avLst/>
          </a:prstGeom>
        </p:spPr>
      </p:pic>
      <p:sp>
        <p:nvSpPr>
          <p:cNvPr id="9" name="CuadroTexto 8">
            <a:hlinkClick r:id="rId6"/>
          </p:cNvPr>
          <p:cNvSpPr txBox="1"/>
          <p:nvPr/>
        </p:nvSpPr>
        <p:spPr>
          <a:xfrm>
            <a:off x="901213" y="14613518"/>
            <a:ext cx="7731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Informe de Costos del Proyecto–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949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-3087230" y="-130335"/>
            <a:ext cx="19217096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Diccionario de Datos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3FA5204-E4CE-4FCE-AD38-563C197524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7071" y="4224151"/>
            <a:ext cx="18290553" cy="991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23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/>
        </p:nvSpPr>
        <p:spPr>
          <a:xfrm>
            <a:off x="6004190" y="5599039"/>
            <a:ext cx="12190186" cy="2290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28955" marR="28955" lvl="0" indent="965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796"/>
              <a:buFont typeface="Calibri"/>
              <a:buNone/>
            </a:pPr>
            <a:r>
              <a:rPr lang="en-US" sz="16796" b="1" i="0" u="none" strike="noStrike" cap="none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Proyecto API</a:t>
            </a:r>
            <a:endParaRPr dirty="0"/>
          </a:p>
        </p:txBody>
      </p:sp>
      <p:sp>
        <p:nvSpPr>
          <p:cNvPr id="77" name="Google Shape;77;p17"/>
          <p:cNvSpPr/>
          <p:nvPr/>
        </p:nvSpPr>
        <p:spPr>
          <a:xfrm>
            <a:off x="8499283" y="7889107"/>
            <a:ext cx="9000000" cy="143769"/>
          </a:xfrm>
          <a:prstGeom prst="rect">
            <a:avLst/>
          </a:prstGeom>
          <a:solidFill>
            <a:srgbClr val="FC672D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12989289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MX" sz="100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Tabla de contenido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EFBAF6C-BD8C-4867-9A9C-6037C52D507F}"/>
              </a:ext>
            </a:extLst>
          </p:cNvPr>
          <p:cNvSpPr txBox="1"/>
          <p:nvPr/>
        </p:nvSpPr>
        <p:spPr>
          <a:xfrm>
            <a:off x="1848678" y="4651513"/>
            <a:ext cx="16061635" cy="889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dirty="0"/>
              <a:t>Tercer Trimestre</a:t>
            </a:r>
          </a:p>
          <a:p>
            <a:endParaRPr lang="es-CO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4400" dirty="0">
                <a:hlinkClick r:id="rId5" action="ppaction://hlinksldjump"/>
              </a:rPr>
              <a:t>Diagrama de clases</a:t>
            </a:r>
            <a:endParaRPr lang="es-CO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4400" dirty="0">
                <a:hlinkClick r:id="rId6" action="ppaction://hlinksldjump"/>
              </a:rPr>
              <a:t>Prototipo y Mockups</a:t>
            </a:r>
            <a:endParaRPr lang="es-CO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4400" dirty="0">
                <a:hlinkClick r:id="rId7" action="ppaction://hlinksldjump"/>
              </a:rPr>
              <a:t>Modelo Relacional</a:t>
            </a:r>
            <a:endParaRPr lang="es-CO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4400" dirty="0">
                <a:hlinkClick r:id="rId8" action="ppaction://hlinksldjump"/>
              </a:rPr>
              <a:t>Diagrama de Distribución</a:t>
            </a:r>
            <a:endParaRPr lang="es-CO" sz="4400" dirty="0"/>
          </a:p>
          <a:p>
            <a:endParaRPr lang="es-CO" sz="4400" dirty="0"/>
          </a:p>
          <a:p>
            <a:r>
              <a:rPr lang="es-CO" sz="4400" dirty="0"/>
              <a:t>Cuarto trimestre</a:t>
            </a:r>
          </a:p>
          <a:p>
            <a:endParaRPr lang="es-CO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4400" dirty="0">
                <a:hlinkClick r:id="rId9" action="ppaction://hlinksldjump"/>
              </a:rPr>
              <a:t>Control de versiones</a:t>
            </a:r>
            <a:endParaRPr lang="es-CO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4400" dirty="0">
                <a:hlinkClick r:id="rId10" action="ppaction://hlinksldjump"/>
              </a:rPr>
              <a:t>Diagrama de Gantt</a:t>
            </a:r>
            <a:endParaRPr lang="es-CO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4400" dirty="0">
                <a:hlinkClick r:id="rId11" action="ppaction://hlinksldjump"/>
              </a:rPr>
              <a:t>Informes</a:t>
            </a:r>
            <a:endParaRPr lang="es-CO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4400" dirty="0">
                <a:hlinkClick r:id="rId12" action="ppaction://hlinksldjump"/>
              </a:rPr>
              <a:t>Diccionario de Datos </a:t>
            </a:r>
            <a:endParaRPr lang="es-CO" sz="4400" dirty="0"/>
          </a:p>
        </p:txBody>
      </p:sp>
    </p:spTree>
    <p:extLst>
      <p:ext uri="{BB962C8B-B14F-4D97-AF65-F5344CB8AC3E}">
        <p14:creationId xmlns:p14="http://schemas.microsoft.com/office/powerpoint/2010/main" val="4269718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12989289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Diagrama</a:t>
            </a:r>
            <a:r>
              <a:rPr lang="en-US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de Clases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13" y="3813518"/>
            <a:ext cx="22900511" cy="10800000"/>
          </a:xfrm>
          <a:prstGeom prst="rect">
            <a:avLst/>
          </a:prstGeom>
          <a:ln>
            <a:noFill/>
          </a:ln>
        </p:spPr>
      </p:pic>
      <p:sp>
        <p:nvSpPr>
          <p:cNvPr id="3" name="CuadroTexto 2">
            <a:hlinkClick r:id="rId5"/>
          </p:cNvPr>
          <p:cNvSpPr txBox="1"/>
          <p:nvPr/>
        </p:nvSpPr>
        <p:spPr>
          <a:xfrm>
            <a:off x="901213" y="14613518"/>
            <a:ext cx="6437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Diagrama de Clases 3NF 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14126111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Mockups</a:t>
            </a: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y Prototipos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CuadroTexto 2">
            <a:hlinkClick r:id="rId4"/>
          </p:cNvPr>
          <p:cNvSpPr txBox="1"/>
          <p:nvPr/>
        </p:nvSpPr>
        <p:spPr>
          <a:xfrm>
            <a:off x="901213" y="14613518"/>
            <a:ext cx="3653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Mockups</a:t>
            </a:r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643" y="4287548"/>
            <a:ext cx="10125000" cy="9000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28478" y="4287548"/>
            <a:ext cx="10125000" cy="9000000"/>
          </a:xfrm>
          <a:prstGeom prst="rect">
            <a:avLst/>
          </a:prstGeom>
        </p:spPr>
      </p:pic>
      <p:sp>
        <p:nvSpPr>
          <p:cNvPr id="8" name="CuadroTexto 7">
            <a:hlinkClick r:id="rId8"/>
          </p:cNvPr>
          <p:cNvSpPr txBox="1"/>
          <p:nvPr/>
        </p:nvSpPr>
        <p:spPr>
          <a:xfrm>
            <a:off x="6883143" y="14613517"/>
            <a:ext cx="3911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Prototipos 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496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14126111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Mockups</a:t>
            </a: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y Prototipos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643" y="4287548"/>
            <a:ext cx="10125000" cy="9000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28478" y="4287548"/>
            <a:ext cx="10125000" cy="9000000"/>
          </a:xfrm>
          <a:prstGeom prst="rect">
            <a:avLst/>
          </a:prstGeom>
        </p:spPr>
      </p:pic>
      <p:sp>
        <p:nvSpPr>
          <p:cNvPr id="8" name="CuadroTexto 7">
            <a:hlinkClick r:id="rId7"/>
          </p:cNvPr>
          <p:cNvSpPr txBox="1"/>
          <p:nvPr/>
        </p:nvSpPr>
        <p:spPr>
          <a:xfrm>
            <a:off x="901213" y="14613518"/>
            <a:ext cx="3653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Mockups</a:t>
            </a:r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uadroTexto 9">
            <a:hlinkClick r:id="rId8"/>
          </p:cNvPr>
          <p:cNvSpPr txBox="1"/>
          <p:nvPr/>
        </p:nvSpPr>
        <p:spPr>
          <a:xfrm>
            <a:off x="6883143" y="14613517"/>
            <a:ext cx="3911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Prototipos 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992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14126111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Mockups</a:t>
            </a: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y Prototipos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643" y="4287548"/>
            <a:ext cx="10125000" cy="90000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28478" y="4287548"/>
            <a:ext cx="10125000" cy="9000000"/>
          </a:xfrm>
          <a:prstGeom prst="rect">
            <a:avLst/>
          </a:prstGeom>
        </p:spPr>
      </p:pic>
      <p:sp>
        <p:nvSpPr>
          <p:cNvPr id="8" name="CuadroTexto 7">
            <a:hlinkClick r:id="rId7"/>
          </p:cNvPr>
          <p:cNvSpPr txBox="1"/>
          <p:nvPr/>
        </p:nvSpPr>
        <p:spPr>
          <a:xfrm>
            <a:off x="901213" y="14613518"/>
            <a:ext cx="3653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Mockups</a:t>
            </a:r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uadroTexto 9">
            <a:hlinkClick r:id="rId8"/>
          </p:cNvPr>
          <p:cNvSpPr txBox="1"/>
          <p:nvPr/>
        </p:nvSpPr>
        <p:spPr>
          <a:xfrm>
            <a:off x="6883143" y="14613517"/>
            <a:ext cx="3911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Prototipos 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407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13508274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Diagrama</a:t>
            </a:r>
            <a:r>
              <a:rPr lang="en-US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0" b="1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Relacional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13" y="4824975"/>
            <a:ext cx="22900511" cy="8777086"/>
          </a:xfrm>
          <a:prstGeom prst="rect">
            <a:avLst/>
          </a:prstGeom>
          <a:ln>
            <a:noFill/>
          </a:ln>
        </p:spPr>
      </p:pic>
      <p:sp>
        <p:nvSpPr>
          <p:cNvPr id="3" name="CuadroTexto 2">
            <a:hlinkClick r:id="rId5"/>
          </p:cNvPr>
          <p:cNvSpPr txBox="1"/>
          <p:nvPr/>
        </p:nvSpPr>
        <p:spPr>
          <a:xfrm>
            <a:off x="901213" y="14613518"/>
            <a:ext cx="10764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Diagrama Relacional 3NF Notación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Crow’s</a:t>
            </a:r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Foot</a:t>
            </a:r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30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16029052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Diagrama</a:t>
            </a:r>
            <a:r>
              <a:rPr lang="en-US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0000" b="1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Distribución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682" y="4824975"/>
            <a:ext cx="16539573" cy="8777086"/>
          </a:xfrm>
          <a:prstGeom prst="rect">
            <a:avLst/>
          </a:prstGeom>
          <a:ln>
            <a:noFill/>
          </a:ln>
        </p:spPr>
      </p:pic>
      <p:sp>
        <p:nvSpPr>
          <p:cNvPr id="3" name="CuadroTexto 2">
            <a:hlinkClick r:id="rId5"/>
          </p:cNvPr>
          <p:cNvSpPr txBox="1"/>
          <p:nvPr/>
        </p:nvSpPr>
        <p:spPr>
          <a:xfrm>
            <a:off x="901213" y="14613518"/>
            <a:ext cx="6686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Diagrama de Distribución 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262710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319</Words>
  <Application>Microsoft Office PowerPoint</Application>
  <PresentationFormat>Personalizado</PresentationFormat>
  <Paragraphs>83</Paragraphs>
  <Slides>20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6" baseType="lpstr">
      <vt:lpstr>Helvetica Neue</vt:lpstr>
      <vt:lpstr>Helvetica Neue Light</vt:lpstr>
      <vt:lpstr>Arial</vt:lpstr>
      <vt:lpstr>Calibri</vt:lpstr>
      <vt:lpstr>Times New Roman</vt:lpstr>
      <vt:lpstr>Black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APRENDIZ SENA</cp:lastModifiedBy>
  <cp:revision>15</cp:revision>
  <dcterms:modified xsi:type="dcterms:W3CDTF">2019-11-24T18:19:43Z</dcterms:modified>
</cp:coreProperties>
</file>